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43"/>
  </p:notesMasterIdLst>
  <p:handoutMasterIdLst>
    <p:handoutMasterId r:id="rId44"/>
  </p:handoutMasterIdLst>
  <p:sldIdLst>
    <p:sldId id="383" r:id="rId2"/>
    <p:sldId id="384" r:id="rId3"/>
    <p:sldId id="398"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406" r:id="rId20"/>
    <p:sldId id="274" r:id="rId21"/>
    <p:sldId id="276" r:id="rId22"/>
    <p:sldId id="277" r:id="rId23"/>
    <p:sldId id="278" r:id="rId24"/>
    <p:sldId id="279" r:id="rId25"/>
    <p:sldId id="280" r:id="rId26"/>
    <p:sldId id="404" r:id="rId27"/>
    <p:sldId id="405" r:id="rId28"/>
    <p:sldId id="282" r:id="rId29"/>
    <p:sldId id="402" r:id="rId30"/>
    <p:sldId id="293" r:id="rId31"/>
    <p:sldId id="294" r:id="rId32"/>
    <p:sldId id="401" r:id="rId33"/>
    <p:sldId id="296" r:id="rId34"/>
    <p:sldId id="297" r:id="rId35"/>
    <p:sldId id="298" r:id="rId36"/>
    <p:sldId id="299" r:id="rId37"/>
    <p:sldId id="300" r:id="rId38"/>
    <p:sldId id="301" r:id="rId39"/>
    <p:sldId id="392" r:id="rId40"/>
    <p:sldId id="394" r:id="rId41"/>
    <p:sldId id="393"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398"/>
            <p14:sldId id="258"/>
            <p14:sldId id="385"/>
            <p14:sldId id="388"/>
            <p14:sldId id="395"/>
            <p14:sldId id="389"/>
            <p14:sldId id="264"/>
            <p14:sldId id="396"/>
            <p14:sldId id="266"/>
            <p14:sldId id="267"/>
            <p14:sldId id="268"/>
            <p14:sldId id="269"/>
            <p14:sldId id="270"/>
            <p14:sldId id="271"/>
            <p14:sldId id="272"/>
            <p14:sldId id="273"/>
            <p14:sldId id="406"/>
            <p14:sldId id="274"/>
            <p14:sldId id="276"/>
            <p14:sldId id="277"/>
            <p14:sldId id="278"/>
            <p14:sldId id="279"/>
            <p14:sldId id="280"/>
            <p14:sldId id="404"/>
            <p14:sldId id="405"/>
            <p14:sldId id="282"/>
            <p14:sldId id="402"/>
            <p14:sldId id="293"/>
            <p14:sldId id="294"/>
            <p14:sldId id="401"/>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B5064"/>
    <a:srgbClr val="E3A988"/>
    <a:srgbClr val="E39891"/>
    <a:srgbClr val="4E5174"/>
    <a:srgbClr val="354415"/>
    <a:srgbClr val="0A442F"/>
    <a:srgbClr val="9998FF"/>
    <a:srgbClr val="0000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80835" autoAdjust="0"/>
  </p:normalViewPr>
  <p:slideViewPr>
    <p:cSldViewPr>
      <p:cViewPr varScale="1">
        <p:scale>
          <a:sx n="71" d="100"/>
          <a:sy n="71" d="100"/>
        </p:scale>
        <p:origin x="1469"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571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6/11/2020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19</a:t>
            </a:fld>
            <a:endParaRPr lang="en-US"/>
          </a:p>
        </p:txBody>
      </p:sp>
    </p:spTree>
    <p:extLst>
      <p:ext uri="{BB962C8B-B14F-4D97-AF65-F5344CB8AC3E}">
        <p14:creationId xmlns:p14="http://schemas.microsoft.com/office/powerpoint/2010/main" val="385664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11011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66803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32</a:t>
            </a:fld>
            <a:endParaRPr lang="en-AU" dirty="0"/>
          </a:p>
        </p:txBody>
      </p:sp>
    </p:spTree>
    <p:extLst>
      <p:ext uri="{BB962C8B-B14F-4D97-AF65-F5344CB8AC3E}">
        <p14:creationId xmlns:p14="http://schemas.microsoft.com/office/powerpoint/2010/main" val="1823086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rgbClr val="000000"/>
              </a:buClr>
              <a:buSzPct val="25000"/>
              <a:buFont typeface="Times New Roman"/>
              <a:buNone/>
            </a:pPr>
            <a:r>
              <a:rPr lang="en-US" sz="1200" dirty="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78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r>
              <a:rPr lang="en-US" dirty="0"/>
              <a:t>ZJU 2020</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lnSpcReduction="1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A,C,D</a:t>
            </a: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400" dirty="0"/>
              <a:t>e.g., AH, or ESP, 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400" dirty="0"/>
              <a:t>Establish shared keys between two parties.</a:t>
            </a:r>
            <a:endParaRPr sz="3200"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
        <p:nvSpPr>
          <p:cNvPr id="8" name="Content Placeholder 2">
            <a:extLst>
              <a:ext uri="{FF2B5EF4-FFF2-40B4-BE49-F238E27FC236}">
                <a16:creationId xmlns:a16="http://schemas.microsoft.com/office/drawing/2014/main" id="{8428ADF7-5A5B-4C67-B0F8-AEF0DE51F7D3}"/>
              </a:ext>
            </a:extLst>
          </p:cNvPr>
          <p:cNvSpPr>
            <a:spLocks noGrp="1"/>
          </p:cNvSpPr>
          <p:nvPr>
            <p:ph idx="1"/>
          </p:nvPr>
        </p:nvSpPr>
        <p:spPr>
          <a:xfrm>
            <a:off x="323528" y="1196753"/>
            <a:ext cx="8568952" cy="5256584"/>
          </a:xfrm>
        </p:spPr>
        <p:txBody>
          <a:bodyPr>
            <a:normAutofit fontScale="77500" lnSpcReduction="20000"/>
          </a:bodyPr>
          <a:lstStyle/>
          <a:p>
            <a:r>
              <a:rPr lang="en-US" dirty="0"/>
              <a:t>An SA describes security parameters for a type of traffic, e.g., all http connections from host A to B.</a:t>
            </a:r>
          </a:p>
          <a:p>
            <a:r>
              <a:rPr lang="en-US" dirty="0"/>
              <a:t>One-way relationship between a sender and a receiver, defined by </a:t>
            </a:r>
            <a:r>
              <a:rPr lang="en-US" dirty="0" err="1"/>
              <a:t>IPSec</a:t>
            </a:r>
            <a:r>
              <a:rPr lang="en-US" dirty="0"/>
              <a:t> parameters</a:t>
            </a:r>
          </a:p>
          <a:p>
            <a:pPr lvl="1"/>
            <a:r>
              <a:rPr lang="en-US" dirty="0"/>
              <a:t>One SA for inbound traffic, another SA for outbound</a:t>
            </a:r>
          </a:p>
          <a:p>
            <a:r>
              <a:rPr lang="en-US" dirty="0"/>
              <a:t>Security Association Database (SADB)</a:t>
            </a:r>
          </a:p>
          <a:p>
            <a:r>
              <a:rPr lang="en-US" dirty="0"/>
              <a:t>Security Parameter Index (SPI)</a:t>
            </a:r>
          </a:p>
          <a:p>
            <a:pPr lvl="1"/>
            <a:r>
              <a:rPr lang="en-US" dirty="0"/>
              <a:t>A unique index for each entry in the SADB</a:t>
            </a:r>
          </a:p>
          <a:p>
            <a:pPr lvl="1"/>
            <a:r>
              <a:rPr lang="en-US" dirty="0"/>
              <a:t>Receiver identifies the SA associated with a packet by table lookup, in order to </a:t>
            </a:r>
            <a:r>
              <a:rPr lang="en-US" dirty="0" err="1"/>
              <a:t>unprocess</a:t>
            </a:r>
            <a:r>
              <a:rPr lang="en-US" dirty="0"/>
              <a:t> (decrypt) it</a:t>
            </a:r>
          </a:p>
          <a:p>
            <a:r>
              <a:rPr lang="en-US" dirty="0"/>
              <a:t>Security Policy Database (SPD)</a:t>
            </a:r>
          </a:p>
          <a:p>
            <a:pPr lvl="1"/>
            <a:r>
              <a:rPr lang="en-US" dirty="0"/>
              <a:t>Stores policies used to establish SAs</a:t>
            </a:r>
          </a:p>
          <a:p>
            <a:endParaRPr lang="en-US" dirty="0"/>
          </a:p>
          <a:p>
            <a:endParaRPr lang="en-SE"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294863" y="1281160"/>
            <a:ext cx="8086725" cy="4421981"/>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p:txBody>
          <a:bodyPr/>
          <a:lstStyle/>
          <a:p>
            <a:endParaRPr lang="en-SE" dirty="0"/>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3618593386"/>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solidFill>
                  <a:srgbClr val="C00000"/>
                </a:solidFill>
              </a:rPr>
              <a:t>IPSec</a:t>
            </a:r>
            <a:r>
              <a:rPr lang="en-US" dirty="0">
                <a:solidFill>
                  <a:srgbClr val="C00000"/>
                </a:solidFill>
              </a:rPr>
              <a:t> </a:t>
            </a:r>
          </a:p>
          <a:p>
            <a:pPr lvl="1"/>
            <a:r>
              <a:rPr lang="en-US" dirty="0"/>
              <a:t>Tunnel mode, transport mode</a:t>
            </a:r>
          </a:p>
          <a:p>
            <a:pPr lvl="1"/>
            <a:r>
              <a:rPr lang="en-US" dirty="0"/>
              <a:t>ESP and AH for confidentiality and authenticity</a:t>
            </a:r>
          </a:p>
          <a:p>
            <a:r>
              <a:rPr lang="en-US" dirty="0" smtClean="0"/>
              <a:t>Transport </a:t>
            </a:r>
            <a:r>
              <a:rPr lang="en-US" dirty="0"/>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S</a:t>
            </a:r>
            <a:r>
              <a:rPr lang="en-US"/>
              <a:t>PD</a:t>
            </a:r>
            <a:r>
              <a:rPr lang="en-US">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257175" indent="-142875">
                  <a:spcBef>
                    <a:spcPts val="0"/>
                  </a:spcBef>
                  <a:buClr>
                    <a:srgbClr val="6699FF"/>
                  </a:buClr>
                </a:pPr>
                <a:r>
                  <a:rPr lang="en-SE" dirty="0"/>
                  <a:t> </a:t>
                </a:r>
                <a:r>
                  <a:rPr lang="en-US" dirty="0"/>
                  <a:t>To prevent replay, the </a:t>
                </a:r>
                <a:r>
                  <a:rPr lang="en-US" dirty="0" err="1"/>
                  <a:t>IPSec</a:t>
                </a:r>
                <a:r>
                  <a:rPr lang="en-US" dirty="0"/>
                  <a:t> header has an </a:t>
                </a:r>
                <a:r>
                  <a:rPr lang="en-US" dirty="0" err="1"/>
                  <a:t>IPSec</a:t>
                </a:r>
                <a:r>
                  <a:rPr lang="en-US" dirty="0"/>
                  <a:t> sequence number, used only if authentication (AH, or ESP’s authentication option) is used. </a:t>
                </a:r>
              </a:p>
              <a:p>
                <a:pPr marL="257175" indent="-142875">
                  <a:spcBef>
                    <a:spcPts val="0"/>
                  </a:spcBef>
                  <a:buClr>
                    <a:srgbClr val="6699FF"/>
                  </a:buClr>
                </a:pPr>
                <a:r>
                  <a:rPr lang="en-SE" dirty="0"/>
                  <a:t> </a:t>
                </a:r>
                <a:r>
                  <a:rPr lang="en-US" dirty="0"/>
                  <a:t>Although </a:t>
                </a:r>
                <a:r>
                  <a:rPr lang="en-US" dirty="0"/>
                  <a:t>packets may arrive out of order, their sequence numbers should be within a sliding window of size </a:t>
                </a:r>
                <a14:m>
                  <m:oMath xmlns:m="http://schemas.openxmlformats.org/officeDocument/2006/math">
                    <m:r>
                      <a:rPr lang="en-US" i="1">
                        <a:latin typeface="Cambria Math" panose="02040503050406030204" pitchFamily="18" charset="0"/>
                      </a:rPr>
                      <m:t>≥32</m:t>
                    </m:r>
                  </m:oMath>
                </a14:m>
                <a:r>
                  <a:rPr lang="en-SE" dirty="0"/>
                  <a:t>.</a:t>
                </a: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9" t="-17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pic>
        <p:nvPicPr>
          <p:cNvPr id="5" name="Shape 229"/>
          <p:cNvPicPr preferRelativeResize="0"/>
          <p:nvPr/>
        </p:nvPicPr>
        <p:blipFill>
          <a:blip r:embed="rId3">
            <a:alphaModFix/>
          </a:blip>
          <a:stretch>
            <a:fillRect/>
          </a:stretch>
        </p:blipFill>
        <p:spPr>
          <a:xfrm>
            <a:off x="1043608" y="5445224"/>
            <a:ext cx="7016160" cy="1259550"/>
          </a:xfrm>
          <a:prstGeom prst="rect">
            <a:avLst/>
          </a:prstGeom>
          <a:noFill/>
          <a:ln>
            <a:noFill/>
          </a:ln>
        </p:spPr>
      </p:pic>
    </p:spTree>
    <p:extLst>
      <p:ext uri="{BB962C8B-B14F-4D97-AF65-F5344CB8AC3E}">
        <p14:creationId xmlns:p14="http://schemas.microsoft.com/office/powerpoint/2010/main" val="595751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p:sp>
        <p:nvSpPr>
          <p:cNvPr id="3" name="Content Placeholder 2"/>
          <p:cNvSpPr>
            <a:spLocks noGrp="1"/>
          </p:cNvSpPr>
          <p:nvPr>
            <p:ph idx="1"/>
          </p:nvPr>
        </p:nvSpPr>
        <p:spPr>
          <a:xfrm>
            <a:off x="323528" y="1057002"/>
            <a:ext cx="8568952" cy="2516014"/>
          </a:xfrm>
        </p:spPr>
        <p:txBody>
          <a:bodyPr>
            <a:normAutofit fontScale="85000" lnSpcReduction="10000"/>
          </a:bodyPr>
          <a:lstStyle/>
          <a:p>
            <a:pPr marL="257175" lvl="1" indent="-142875">
              <a:spcBef>
                <a:spcPts val="0"/>
              </a:spcBef>
              <a:buClr>
                <a:srgbClr val="6699FF"/>
              </a:buClr>
              <a:buFontTx/>
              <a:buChar char="•"/>
            </a:pPr>
            <a:r>
              <a:rPr lang="en-US" sz="2400" dirty="0">
                <a:solidFill>
                  <a:schemeClr val="dk1"/>
                </a:solidFill>
              </a:rPr>
              <a:t>When a packet arrives</a:t>
            </a:r>
            <a:r>
              <a:rPr lang="en-SE" sz="2400" dirty="0">
                <a:solidFill>
                  <a:schemeClr val="dk1"/>
                </a:solidFill>
              </a:rPr>
              <a:t> </a:t>
            </a:r>
            <a:r>
              <a:rPr lang="en-US" sz="2400" dirty="0">
                <a:solidFill>
                  <a:schemeClr val="dk1"/>
                </a:solidFill>
              </a:rPr>
              <a:t>with sequence number N</a:t>
            </a:r>
            <a:r>
              <a:rPr lang="en-SE" sz="2400" dirty="0">
                <a:solidFill>
                  <a:schemeClr val="dk1"/>
                </a:solidFill>
              </a:rPr>
              <a:t> and has been </a:t>
            </a:r>
            <a:r>
              <a:rPr lang="en-US" sz="2400" dirty="0" smtClean="0"/>
              <a:t>authenticated</a:t>
            </a:r>
            <a:r>
              <a:rPr lang="en-SE" sz="2400" dirty="0" smtClean="0"/>
              <a:t> to be valid:</a:t>
            </a:r>
            <a:endParaRPr lang="en-US" sz="2250" dirty="0"/>
          </a:p>
          <a:p>
            <a:pPr marL="257175" indent="-142875">
              <a:spcBef>
                <a:spcPts val="0"/>
              </a:spcBef>
              <a:buClr>
                <a:srgbClr val="6699FF"/>
              </a:buClr>
            </a:pPr>
            <a:r>
              <a:rPr lang="en-US" sz="2400" dirty="0">
                <a:solidFill>
                  <a:schemeClr val="dk1"/>
                </a:solidFill>
              </a:rPr>
              <a:t>if N is smaller than the smallest number of the window, it is rejected. </a:t>
            </a:r>
          </a:p>
          <a:p>
            <a:pPr marL="257175" indent="-142875">
              <a:spcBef>
                <a:spcPts val="0"/>
              </a:spcBef>
              <a:buClr>
                <a:srgbClr val="6699FF"/>
              </a:buClr>
            </a:pPr>
            <a:r>
              <a:rPr lang="en-US" sz="2400" dirty="0">
                <a:solidFill>
                  <a:schemeClr val="dk1"/>
                </a:solidFill>
              </a:rPr>
              <a:t>If N is greater than the largest sequence number of the sliding window, the packet is accepted and the window advances to just cover N. </a:t>
            </a:r>
          </a:p>
          <a:p>
            <a:pPr marL="257175" indent="-142875">
              <a:spcBef>
                <a:spcPts val="0"/>
              </a:spcBef>
              <a:buClr>
                <a:srgbClr val="6699FF"/>
              </a:buClr>
            </a:pPr>
            <a:r>
              <a:rPr lang="en-US" sz="2400" dirty="0">
                <a:solidFill>
                  <a:schemeClr val="dk1"/>
                </a:solidFill>
              </a:rPr>
              <a:t>If N falls in the window, check to see if N has been seen before: </a:t>
            </a:r>
          </a:p>
          <a:p>
            <a:pPr marL="657225" lvl="1" indent="-142875">
              <a:spcBef>
                <a:spcPts val="0"/>
              </a:spcBef>
              <a:buClr>
                <a:srgbClr val="6699FF"/>
              </a:buClr>
            </a:pPr>
            <a:r>
              <a:rPr lang="en-US" sz="2000" dirty="0">
                <a:solidFill>
                  <a:schemeClr val="dk1"/>
                </a:solidFill>
              </a:rPr>
              <a:t>If yes, it is rejected since it is a </a:t>
            </a:r>
            <a:r>
              <a:rPr lang="en-US" sz="2000" dirty="0"/>
              <a:t>duplicate.</a:t>
            </a:r>
            <a:endParaRPr lang="en-US" sz="2000" dirty="0">
              <a:solidFill>
                <a:schemeClr val="dk1"/>
              </a:solidFill>
            </a:endParaRPr>
          </a:p>
          <a:p>
            <a:pPr marL="657225" lvl="1" indent="-142875">
              <a:spcBef>
                <a:spcPts val="0"/>
              </a:spcBef>
              <a:buClr>
                <a:srgbClr val="6699FF"/>
              </a:buClr>
            </a:pPr>
            <a:r>
              <a:rPr lang="en-US" sz="2000" dirty="0">
                <a:solidFill>
                  <a:schemeClr val="dk1"/>
                </a:solidFill>
              </a:rPr>
              <a:t>If not, it is accepted and N </a:t>
            </a:r>
            <a:r>
              <a:rPr lang="en-US" sz="2000" dirty="0" smtClean="0">
                <a:solidFill>
                  <a:schemeClr val="dk1"/>
                </a:solidFill>
              </a:rPr>
              <a:t>is </a:t>
            </a:r>
            <a:r>
              <a:rPr lang="en-SE" sz="2000" dirty="0" smtClean="0">
                <a:solidFill>
                  <a:schemeClr val="dk1"/>
                </a:solidFill>
              </a:rPr>
              <a:t>marked as having been received</a:t>
            </a:r>
            <a:r>
              <a:rPr lang="en-US" sz="2000" dirty="0" smtClean="0">
                <a:solidFill>
                  <a:schemeClr val="dk1"/>
                </a:solidFill>
              </a:rPr>
              <a:t>. </a:t>
            </a:r>
            <a:endParaRPr lang="en-US" sz="2000" dirty="0">
              <a:solidFill>
                <a:schemeClr val="dk1"/>
              </a:solidFill>
            </a:endParaRPr>
          </a:p>
        </p:txBody>
      </p:sp>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5" name="Picture 4"/>
          <p:cNvPicPr>
            <a:picLocks noChangeAspect="1"/>
          </p:cNvPicPr>
          <p:nvPr/>
        </p:nvPicPr>
        <p:blipFill>
          <a:blip r:embed="rId2"/>
          <a:stretch>
            <a:fillRect/>
          </a:stretch>
        </p:blipFill>
        <p:spPr>
          <a:xfrm>
            <a:off x="1115616" y="3487287"/>
            <a:ext cx="6991436" cy="3320036"/>
          </a:xfrm>
          <a:prstGeom prst="rect">
            <a:avLst/>
          </a:prstGeom>
        </p:spPr>
      </p:pic>
    </p:spTree>
    <p:extLst>
      <p:ext uri="{BB962C8B-B14F-4D97-AF65-F5344CB8AC3E}">
        <p14:creationId xmlns:p14="http://schemas.microsoft.com/office/powerpoint/2010/main" val="266245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77500" lnSpcReduction="200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a:t>
            </a:r>
            <a:r>
              <a:rPr lang="en-SE" dirty="0" smtClean="0">
                <a:solidFill>
                  <a:schemeClr val="dk1"/>
                </a:solidFill>
                <a:latin typeface="Gloria Hallelujah"/>
                <a:ea typeface="Gloria Hallelujah"/>
                <a:cs typeface="Gloria Hallelujah"/>
                <a:sym typeface="Gloria Hallelujah"/>
              </a:rPr>
              <a:t>S</a:t>
            </a:r>
            <a:r>
              <a:rPr lang="en-US" dirty="0" err="1" smtClean="0">
                <a:solidFill>
                  <a:schemeClr val="dk1"/>
                </a:solidFill>
                <a:latin typeface="Gloria Hallelujah"/>
                <a:ea typeface="Gloria Hallelujah"/>
                <a:cs typeface="Gloria Hallelujah"/>
                <a:sym typeface="Gloria Hallelujah"/>
              </a:rPr>
              <a:t>ecurity</a:t>
            </a:r>
            <a:r>
              <a:rPr lang="en-US" dirty="0" smtClean="0">
                <a:solidFill>
                  <a:schemeClr val="dk1"/>
                </a:solidFill>
                <a:latin typeface="Gloria Hallelujah"/>
                <a:ea typeface="Gloria Hallelujah"/>
                <a:cs typeface="Gloria Hallelujah"/>
                <a:sym typeface="Gloria Hallelujah"/>
              </a:rPr>
              <a:t> </a:t>
            </a:r>
            <a:r>
              <a:rPr lang="en-SE" dirty="0" smtClean="0">
                <a:solidFill>
                  <a:schemeClr val="dk1"/>
                </a:solidFill>
                <a:latin typeface="Gloria Hallelujah"/>
                <a:ea typeface="Gloria Hallelujah"/>
                <a:cs typeface="Gloria Hallelujah"/>
                <a:sym typeface="Gloria Hallelujah"/>
              </a:rPr>
              <a:t>A</a:t>
            </a:r>
            <a:r>
              <a:rPr lang="en-US" dirty="0" err="1" smtClean="0">
                <a:solidFill>
                  <a:schemeClr val="dk1"/>
                </a:solidFill>
                <a:latin typeface="Gloria Hallelujah"/>
                <a:ea typeface="Gloria Hallelujah"/>
                <a:cs typeface="Gloria Hallelujah"/>
                <a:sym typeface="Gloria Hallelujah"/>
              </a:rPr>
              <a:t>ssociation</a:t>
            </a:r>
            <a:r>
              <a:rPr lang="en-US" dirty="0">
                <a:solidFill>
                  <a:schemeClr val="dk1"/>
                </a:solidFill>
                <a:latin typeface="Gloria Hallelujah"/>
                <a:ea typeface="Gloria Hallelujah"/>
                <a:cs typeface="Gloria Hallelujah"/>
                <a:sym typeface="Gloria Hallelujah"/>
              </a:rPr>
              <a:t>,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a:t>
            </a:r>
            <a:r>
              <a:rPr lang="en-US" dirty="0" smtClean="0">
                <a:solidFill>
                  <a:schemeClr val="dk1"/>
                </a:solidFill>
                <a:latin typeface="Gloria Hallelujah"/>
                <a:sym typeface="Gloria Hallelujah"/>
              </a:rPr>
              <a:t>D</a:t>
            </a:r>
            <a:endParaRPr lang="en-SE" dirty="0" smtClean="0">
              <a:solidFill>
                <a:schemeClr val="dk1"/>
              </a:solidFill>
              <a:latin typeface="Gloria Hallelujah"/>
              <a:sym typeface="Gloria Hallelujah"/>
            </a:endParaRPr>
          </a:p>
          <a:p>
            <a:pPr lvl="1"/>
            <a:r>
              <a:rPr lang="en-SE" dirty="0" smtClean="0"/>
              <a:t>A. SA is “</a:t>
            </a:r>
            <a:r>
              <a:rPr lang="en-US" dirty="0" smtClean="0"/>
              <a:t>One-way </a:t>
            </a:r>
            <a:r>
              <a:rPr lang="en-US" dirty="0"/>
              <a:t>relationship between a sender and a receiver, defined by </a:t>
            </a:r>
            <a:r>
              <a:rPr lang="en-US" dirty="0" err="1"/>
              <a:t>IPSec</a:t>
            </a:r>
            <a:r>
              <a:rPr lang="en-US" dirty="0"/>
              <a:t> </a:t>
            </a:r>
            <a:r>
              <a:rPr lang="en-US" dirty="0" smtClean="0"/>
              <a:t>parameters</a:t>
            </a:r>
            <a:r>
              <a:rPr lang="en-SE" dirty="0" smtClean="0"/>
              <a:t>. </a:t>
            </a:r>
            <a:r>
              <a:rPr lang="en-US" dirty="0" smtClean="0"/>
              <a:t>One </a:t>
            </a:r>
            <a:r>
              <a:rPr lang="en-US" dirty="0"/>
              <a:t>SA for inbound traffic, another SA for </a:t>
            </a:r>
            <a:r>
              <a:rPr lang="en-US" dirty="0" smtClean="0"/>
              <a:t>outbound</a:t>
            </a:r>
            <a:r>
              <a:rPr lang="en-SE" dirty="0" smtClean="0"/>
              <a:t>.”</a:t>
            </a:r>
          </a:p>
          <a:p>
            <a:pPr lvl="1"/>
            <a:r>
              <a:rPr lang="en-SE" dirty="0" smtClean="0"/>
              <a:t>C. </a:t>
            </a:r>
            <a:r>
              <a:rPr lang="en-SE" dirty="0" smtClean="0">
                <a:solidFill>
                  <a:schemeClr val="dk1"/>
                </a:solidFill>
                <a:latin typeface="Gloria Hallelujah"/>
                <a:ea typeface="Gloria Hallelujah"/>
                <a:cs typeface="Gloria Hallelujah"/>
                <a:sym typeface="Gloria Hallelujah"/>
              </a:rPr>
              <a:t>“</a:t>
            </a:r>
            <a:r>
              <a:rPr lang="en-US" dirty="0">
                <a:solidFill>
                  <a:schemeClr val="dk1"/>
                </a:solidFill>
              </a:rPr>
              <a:t>the packet is accepted and the window advances to just cover N</a:t>
            </a:r>
            <a:r>
              <a:rPr lang="en-US" dirty="0" smtClean="0">
                <a:solidFill>
                  <a:schemeClr val="dk1"/>
                </a:solidFill>
              </a:rPr>
              <a:t>.</a:t>
            </a:r>
            <a:r>
              <a:rPr lang="en-SE" dirty="0" smtClean="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endParaRPr lang="en-US" dirty="0"/>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t>IPSec</a:t>
            </a:r>
            <a:r>
              <a:rPr lang="en-US" dirty="0"/>
              <a:t> </a:t>
            </a:r>
          </a:p>
          <a:p>
            <a:pPr lvl="1"/>
            <a:r>
              <a:rPr lang="en-US" dirty="0"/>
              <a:t>Tunnel mode, transport mode</a:t>
            </a:r>
          </a:p>
          <a:p>
            <a:pPr lvl="1"/>
            <a:r>
              <a:rPr lang="en-US" dirty="0"/>
              <a:t>ESP and AH for confidentiality and authenticity</a:t>
            </a:r>
          </a:p>
          <a:p>
            <a:r>
              <a:rPr lang="en-US" smtClean="0">
                <a:solidFill>
                  <a:srgbClr val="C00000"/>
                </a:solidFill>
              </a:rPr>
              <a:t>Transport </a:t>
            </a:r>
            <a:r>
              <a:rPr lang="en-US" dirty="0">
                <a:solidFill>
                  <a:srgbClr val="C00000"/>
                </a:solidFill>
              </a:rPr>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0810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F773-9F4F-428A-8F63-CDE13FDDF21B}"/>
              </a:ext>
            </a:extLst>
          </p:cNvPr>
          <p:cNvSpPr>
            <a:spLocks noGrp="1"/>
          </p:cNvSpPr>
          <p:nvPr>
            <p:ph type="title"/>
          </p:nvPr>
        </p:nvSpPr>
        <p:spPr/>
        <p:txBody>
          <a:bodyPr/>
          <a:lstStyle/>
          <a:p>
            <a:r>
              <a:rPr lang="en-US" dirty="0"/>
              <a:t>IP Spoofing</a:t>
            </a:r>
            <a:endParaRPr lang="en-SE" dirty="0"/>
          </a:p>
        </p:txBody>
      </p:sp>
      <p:sp>
        <p:nvSpPr>
          <p:cNvPr id="3" name="Content Placeholder 2">
            <a:extLst>
              <a:ext uri="{FF2B5EF4-FFF2-40B4-BE49-F238E27FC236}">
                <a16:creationId xmlns:a16="http://schemas.microsoft.com/office/drawing/2014/main" id="{F7ABC6BF-3884-4607-B1CC-D0C02A811837}"/>
              </a:ext>
            </a:extLst>
          </p:cNvPr>
          <p:cNvSpPr>
            <a:spLocks noGrp="1"/>
          </p:cNvSpPr>
          <p:nvPr>
            <p:ph idx="1"/>
          </p:nvPr>
        </p:nvSpPr>
        <p:spPr/>
        <p:txBody>
          <a:bodyPr/>
          <a:lstStyle/>
          <a:p>
            <a:r>
              <a:rPr lang="en-US" dirty="0"/>
              <a:t>IP spoofing is a common technique in cyber attacks, e.g., DNS Amplification DoS Attack:</a:t>
            </a:r>
          </a:p>
          <a:p>
            <a:pPr lvl="1"/>
            <a:r>
              <a:rPr lang="en-US" dirty="0"/>
              <a:t>Bots spoof IP address of a target system</a:t>
            </a:r>
          </a:p>
          <a:p>
            <a:pPr lvl="1"/>
            <a:r>
              <a:rPr lang="en-US" dirty="0"/>
              <a:t>Then send DNS queries to DNS servers</a:t>
            </a:r>
          </a:p>
          <a:p>
            <a:pPr lvl="1"/>
            <a:r>
              <a:rPr lang="en-US" dirty="0"/>
              <a:t>The DNS servers respond, sending large amounts of data to the target system</a:t>
            </a:r>
          </a:p>
          <a:p>
            <a:endParaRPr lang="en-SE" dirty="0"/>
          </a:p>
        </p:txBody>
      </p:sp>
      <p:sp>
        <p:nvSpPr>
          <p:cNvPr id="4" name="Slide Number Placeholder 3">
            <a:extLst>
              <a:ext uri="{FF2B5EF4-FFF2-40B4-BE49-F238E27FC236}">
                <a16:creationId xmlns:a16="http://schemas.microsoft.com/office/drawing/2014/main" id="{14F95685-DBBF-4391-8285-8FD7FEFE17A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151018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85000" lnSpcReduction="20000"/>
          </a:bodyPr>
          <a:lstStyle/>
          <a:p>
            <a:r>
              <a:rPr lang="en-US" dirty="0"/>
              <a:t>Secure Socket Layer (SSL) is a general-purpose service implemented as a set of protocols that rely on TCP. </a:t>
            </a:r>
          </a:p>
          <a:p>
            <a:r>
              <a:rPr lang="en-US" dirty="0"/>
              <a:t>Transport Layer Security (TLS) is an updated, more secure, version of SSL, and an Internet standard.</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30</a:t>
            </a:fld>
            <a:endParaRPr lang="en-US" altLang="zh-CN" dirty="0"/>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r>
              <a:rPr lang="en-US" altLang="zh-CN" dirty="0"/>
              <a:t>S</a:t>
            </a:r>
            <a:r>
              <a:rPr lang="en-US" dirty="0"/>
              <a:t>.</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31</a:t>
            </a:fld>
            <a:endParaRPr lang="en-US" altLang="zh-CN" dirty="0"/>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9C06F9-13AD-48FC-8502-1C2A3A99C847}"/>
              </a:ext>
            </a:extLst>
          </p:cNvPr>
          <p:cNvSpPr>
            <a:spLocks noGrp="1"/>
          </p:cNvSpPr>
          <p:nvPr>
            <p:ph type="body" sz="half" idx="1"/>
          </p:nvPr>
        </p:nvSpPr>
        <p:spPr>
          <a:xfrm>
            <a:off x="323528" y="1268760"/>
            <a:ext cx="4248472" cy="5452714"/>
          </a:xfrm>
        </p:spPr>
        <p:txBody>
          <a:bodyPr>
            <a:normAutofit fontScale="77500" lnSpcReduction="20000"/>
          </a:bodyPr>
          <a:lstStyle/>
          <a:p>
            <a:pPr marL="0" indent="0" algn="ctr">
              <a:buNone/>
            </a:pPr>
            <a:r>
              <a:rPr lang="en-US" dirty="0"/>
              <a:t>TLS Session</a:t>
            </a:r>
          </a:p>
          <a:p>
            <a:r>
              <a:rPr lang="en-US" dirty="0"/>
              <a:t>An association between a client and a server</a:t>
            </a:r>
          </a:p>
          <a:p>
            <a:r>
              <a:rPr lang="en-US" dirty="0"/>
              <a:t>Created by the Handshake Protocol</a:t>
            </a:r>
          </a:p>
          <a:p>
            <a:r>
              <a:rPr lang="en-US" dirty="0"/>
              <a:t>Defines a set of cryptographic security parameters</a:t>
            </a:r>
          </a:p>
          <a:p>
            <a:r>
              <a:rPr lang="en-US" dirty="0"/>
              <a:t>Used to avoid the expensive negotiation of new security parameters for each connection</a:t>
            </a:r>
            <a:endParaRPr lang="en-SE" dirty="0"/>
          </a:p>
        </p:txBody>
      </p:sp>
      <p:sp>
        <p:nvSpPr>
          <p:cNvPr id="7" name="Content Placeholder 6">
            <a:extLst>
              <a:ext uri="{FF2B5EF4-FFF2-40B4-BE49-F238E27FC236}">
                <a16:creationId xmlns:a16="http://schemas.microsoft.com/office/drawing/2014/main" id="{49EA72C1-4AA4-4607-B869-55F0729401AD}"/>
              </a:ext>
            </a:extLst>
          </p:cNvPr>
          <p:cNvSpPr>
            <a:spLocks noGrp="1"/>
          </p:cNvSpPr>
          <p:nvPr>
            <p:ph sz="half" idx="2"/>
          </p:nvPr>
        </p:nvSpPr>
        <p:spPr>
          <a:xfrm>
            <a:off x="4648200" y="1268760"/>
            <a:ext cx="4038600" cy="5314602"/>
          </a:xfrm>
        </p:spPr>
        <p:txBody>
          <a:bodyPr>
            <a:normAutofit/>
          </a:bodyPr>
          <a:lstStyle/>
          <a:p>
            <a:pPr marL="0" indent="0" algn="ctr">
              <a:buNone/>
            </a:pPr>
            <a:r>
              <a:rPr lang="en-US" sz="2800" dirty="0"/>
              <a:t>TLS Connection</a:t>
            </a:r>
          </a:p>
          <a:p>
            <a:r>
              <a:rPr lang="en-US" sz="2800" dirty="0"/>
              <a:t>A transport-layer connection that provides a suitable type of service</a:t>
            </a:r>
          </a:p>
          <a:p>
            <a:r>
              <a:rPr lang="en-US" sz="2800" dirty="0"/>
              <a:t>Peer-to-peer relationships</a:t>
            </a:r>
          </a:p>
          <a:p>
            <a:r>
              <a:rPr lang="en-US" sz="2800" dirty="0"/>
              <a:t>Transient</a:t>
            </a:r>
          </a:p>
          <a:p>
            <a:r>
              <a:rPr lang="en-US" sz="2800" dirty="0"/>
              <a:t>Every connection is associated with one session</a:t>
            </a:r>
            <a:endParaRPr lang="en-SE" sz="2800" dirty="0"/>
          </a:p>
        </p:txBody>
      </p:sp>
      <p:sp>
        <p:nvSpPr>
          <p:cNvPr id="4" name="Slide Number Placeholder 3">
            <a:extLst>
              <a:ext uri="{FF2B5EF4-FFF2-40B4-BE49-F238E27FC236}">
                <a16:creationId xmlns:a16="http://schemas.microsoft.com/office/drawing/2014/main" id="{3AE55E52-9AD4-4D78-9473-89BC4299BA7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
        <p:nvSpPr>
          <p:cNvPr id="5" name="Title 4">
            <a:extLst>
              <a:ext uri="{FF2B5EF4-FFF2-40B4-BE49-F238E27FC236}">
                <a16:creationId xmlns:a16="http://schemas.microsoft.com/office/drawing/2014/main" id="{4FA6B9BB-5F96-4BE9-A969-ACECB2E0D9D5}"/>
              </a:ext>
            </a:extLst>
          </p:cNvPr>
          <p:cNvSpPr>
            <a:spLocks noGrp="1"/>
          </p:cNvSpPr>
          <p:nvPr>
            <p:ph type="title"/>
          </p:nvPr>
        </p:nvSpPr>
        <p:spPr/>
        <p:txBody>
          <a:bodyPr/>
          <a:lstStyle/>
          <a:p>
            <a:r>
              <a:rPr lang="en-US" dirty="0">
                <a:solidFill>
                  <a:srgbClr val="9B37AA"/>
                </a:solidFill>
              </a:rPr>
              <a:t>TLS Concepts</a:t>
            </a:r>
            <a:endParaRPr lang="en-SE" dirty="0"/>
          </a:p>
        </p:txBody>
      </p:sp>
    </p:spTree>
    <p:extLst>
      <p:ext uri="{BB962C8B-B14F-4D97-AF65-F5344CB8AC3E}">
        <p14:creationId xmlns:p14="http://schemas.microsoft.com/office/powerpoint/2010/main" val="161477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33</a:t>
            </a:fld>
            <a:endParaRPr lang="en-US" altLang="zh-CN" dirty="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US" dirty="0"/>
              <a:t>Message integrity: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34</a:t>
            </a:fld>
            <a:endParaRPr lang="en-US" altLang="zh-CN" dirty="0"/>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2, and one that is always required, is the </a:t>
            </a:r>
            <a:r>
              <a:rPr lang="en-US" dirty="0" err="1"/>
              <a:t>server_done</a:t>
            </a:r>
            <a:r>
              <a:rPr lang="en-US" dirty="0"/>
              <a:t> message, which is sent 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3 , 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layer data.</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
        <p:nvSpPr>
          <p:cNvPr id="9" name="Content Placeholder 2">
            <a:extLst>
              <a:ext uri="{FF2B5EF4-FFF2-40B4-BE49-F238E27FC236}">
                <a16:creationId xmlns:a16="http://schemas.microsoft.com/office/drawing/2014/main" id="{5597AD2A-5E97-42A0-885E-7C5FF33D83FA}"/>
              </a:ext>
            </a:extLst>
          </p:cNvPr>
          <p:cNvSpPr>
            <a:spLocks noGrp="1"/>
          </p:cNvSpPr>
          <p:nvPr>
            <p:ph idx="1"/>
          </p:nvPr>
        </p:nvSpPr>
        <p:spPr>
          <a:xfrm>
            <a:off x="323528" y="1196753"/>
            <a:ext cx="8568952" cy="5256584"/>
          </a:xfrm>
        </p:spPr>
        <p:txBody>
          <a:bodyPr/>
          <a:lstStyle/>
          <a:p>
            <a:r>
              <a:rPr lang="en-US" dirty="0"/>
              <a:t>Verify sources of IP packets</a:t>
            </a:r>
          </a:p>
          <a:p>
            <a:pPr lvl="1"/>
            <a:r>
              <a:rPr lang="en-US" dirty="0"/>
              <a:t>Provide Authentication that is lacking in IPv4</a:t>
            </a:r>
          </a:p>
          <a:p>
            <a:r>
              <a:rPr lang="en-US" dirty="0"/>
              <a:t>Protect integrity and/or confidentiality of packets</a:t>
            </a:r>
          </a:p>
          <a:p>
            <a:r>
              <a:rPr lang="en-US" dirty="0"/>
              <a:t>Prevent replaying of old packets</a:t>
            </a:r>
          </a:p>
          <a:p>
            <a:r>
              <a:rPr lang="en-US" dirty="0"/>
              <a:t>Provide security for upper layer protocols and applications</a:t>
            </a:r>
          </a:p>
          <a:p>
            <a:endParaRPr lang="en-US" dirty="0"/>
          </a:p>
          <a:p>
            <a:endParaRPr lang="en-US" dirty="0"/>
          </a:p>
          <a:p>
            <a:endParaRPr lang="en-SE"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a:bodyPr>
          <a:lstStyle/>
          <a:p>
            <a:r>
              <a:rPr lang="en-US" dirty="0"/>
              <a:t>A. Most browsers come equipped with SSL 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endParaRPr lang="en-SE" dirty="0"/>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dirty="0"/>
          </a:p>
        </p:txBody>
      </p:sp>
    </p:spTree>
    <p:extLst>
      <p:ext uri="{BB962C8B-B14F-4D97-AF65-F5344CB8AC3E}">
        <p14:creationId xmlns:p14="http://schemas.microsoft.com/office/powerpoint/2010/main" val="2713775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156170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a:t>
            </a:r>
            <a:r>
              <a:rPr lang="en-US" dirty="0" smtClean="0"/>
              <a:t>encrypted </a:t>
            </a:r>
            <a:r>
              <a:rPr lang="en-US" dirty="0"/>
              <a:t>or </a:t>
            </a:r>
            <a:r>
              <a:rPr lang="en-US" dirty="0" smtClean="0"/>
              <a:t>authenticated</a:t>
            </a:r>
            <a:r>
              <a:rPr lang="en-SE" dirty="0" smtClean="0"/>
              <a:t>, not the header</a:t>
            </a:r>
            <a:r>
              <a:rPr lang="en-US" dirty="0" smtClean="0"/>
              <a:t>. </a:t>
            </a:r>
            <a:r>
              <a:rPr lang="en-US" dirty="0"/>
              <a:t>Security protection is provided to traffic from one end host to another, i.e., end-to-end. </a:t>
            </a:r>
          </a:p>
          <a:p>
            <a:pPr lvl="1"/>
            <a:r>
              <a:rPr lang="en-US" dirty="0"/>
              <a:t>Tunnel mode (for VPN): the entire IP </a:t>
            </a:r>
            <a:r>
              <a:rPr lang="en-US" dirty="0" smtClean="0"/>
              <a:t>packet</a:t>
            </a:r>
            <a:r>
              <a:rPr lang="en-SE" dirty="0" smtClean="0"/>
              <a:t> (header+payload)</a:t>
            </a:r>
            <a:r>
              <a:rPr lang="en-US" dirty="0" smtClean="0"/>
              <a:t> </a:t>
            </a:r>
            <a:r>
              <a:rPr lang="en-US" dirty="0"/>
              <a:t>is encrypted and authenticated. It is then encapsulated into a new IP packet with a new IP header. Security protection is provided to traffic from gateway of a network to the gateway of another network. (Gateway is often also the 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057003"/>
            <a:ext cx="8568952" cy="2660030"/>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46916</TotalTime>
  <Words>5006</Words>
  <Application>Microsoft Office PowerPoint</Application>
  <PresentationFormat>On-screen Show (4:3)</PresentationFormat>
  <Paragraphs>463</Paragraphs>
  <Slides>41</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Gloria Hallelujah</vt:lpstr>
      <vt:lpstr>ＭＳ Ｐゴシック</vt:lpstr>
      <vt:lpstr>宋体</vt:lpstr>
      <vt:lpstr>Arial</vt:lpstr>
      <vt:lpstr>Cambria Math</vt:lpstr>
      <vt:lpstr>Times New Roman</vt:lpstr>
      <vt:lpstr>Default Design</vt:lpstr>
      <vt:lpstr>CH22 IPSec and TLS</vt:lpstr>
      <vt:lpstr>Outline</vt:lpstr>
      <vt:lpstr>IP Spoofing</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IPSec Summary</vt:lpstr>
      <vt:lpstr>SPD and SADB Fit Together</vt:lpstr>
      <vt:lpstr>SPD and SADB Example:</vt:lpstr>
      <vt:lpstr>SPD and SADB for Transport mode</vt:lpstr>
      <vt:lpstr>SPD and SADB for Tunnel Mode:</vt:lpstr>
      <vt:lpstr>Outbound Processing</vt:lpstr>
      <vt:lpstr>Inbound Processing</vt:lpstr>
      <vt:lpstr>Anti-Replay w. Sliding Window </vt:lpstr>
      <vt:lpstr>Anti-Replay w. Sliding Window </vt:lpstr>
      <vt:lpstr>IPSec Quiz</vt:lpstr>
      <vt:lpstr>Outline</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Gu Zonghua</cp:lastModifiedBy>
  <cp:revision>336</cp:revision>
  <dcterms:created xsi:type="dcterms:W3CDTF">2014-08-18T03:27:50Z</dcterms:created>
  <dcterms:modified xsi:type="dcterms:W3CDTF">2020-06-10T23:54:33Z</dcterms:modified>
</cp:coreProperties>
</file>